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</p:sldMasterIdLst>
  <p:notesMasterIdLst>
    <p:notesMasterId r:id="rId17"/>
  </p:notesMasterIdLst>
  <p:sldIdLst>
    <p:sldId id="267" r:id="rId5"/>
    <p:sldId id="268" r:id="rId6"/>
    <p:sldId id="273" r:id="rId7"/>
    <p:sldId id="269" r:id="rId8"/>
    <p:sldId id="275" r:id="rId9"/>
    <p:sldId id="277" r:id="rId10"/>
    <p:sldId id="272" r:id="rId11"/>
    <p:sldId id="278" r:id="rId12"/>
    <p:sldId id="276" r:id="rId13"/>
    <p:sldId id="279" r:id="rId14"/>
    <p:sldId id="280" r:id="rId15"/>
    <p:sldId id="274" r:id="rId16"/>
  </p:sldIdLst>
  <p:sldSz cx="12192000" cy="6858000"/>
  <p:notesSz cx="7004050" cy="929005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61">
          <p15:clr>
            <a:srgbClr val="A4A3A4"/>
          </p15:clr>
        </p15:guide>
        <p15:guide id="2" pos="7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VVzdpV9vUg1XU05NLLtdYlQBe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249F97-08C3-40A2-8AA5-D54026942078}">
  <a:tblStyle styleId="{FC249F97-08C3-40A2-8AA5-D5402694207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3861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6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7" tIns="46531" rIns="93087" bIns="4653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7341" y="0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7" tIns="46531" rIns="93087" bIns="4653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7" tIns="46531" rIns="93087" bIns="4653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3936"/>
            <a:ext cx="3035088" cy="4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7" tIns="46531" rIns="93087" bIns="4653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A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A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f87c8981e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ef87c8981e_1_136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2" name="Google Shape;282;gef87c8981e_1_136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87c8981e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87c8981e_1_163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3" name="Google Shape;313;gef87c8981e_1_163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918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87c8981e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87c8981e_1_163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3" name="Google Shape;313;gef87c8981e_1_163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61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f87c8981e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f87c8981e_1_169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0" name="Google Shape;320;gef87c8981e_1_169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06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f87c8981e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ef87c8981e_1_145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2" name="Google Shape;292;gef87c8981e_1_145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f87c8981e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ef87c8981e_1_145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2" name="Google Shape;292;gef87c8981e_1_145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89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f87c8981e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ef87c8981e_1_151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9" name="Google Shape;299;gef87c8981e_1_151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f87c8981e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ef87c8981e_1_157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6" name="Google Shape;306;gef87c8981e_1_157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02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f87c8981e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ef87c8981e_1_157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6" name="Google Shape;306;gef87c8981e_1_157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27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f87c8981e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f87c8981e_1_169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0" name="Google Shape;320;gef87c8981e_1_169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f87c8981e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f87c8981e_1_169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0" name="Google Shape;320;gef87c8981e_1_169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58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87c8981e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87c8981e_1_163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8110"/>
          </a:xfrm>
          <a:prstGeom prst="rect">
            <a:avLst/>
          </a:prstGeom>
        </p:spPr>
        <p:txBody>
          <a:bodyPr spcFirstLastPara="1" wrap="square" lIns="93087" tIns="46531" rIns="93087" bIns="465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3" name="Google Shape;313;gef87c8981e_1_163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026"/>
          </a:xfrm>
          <a:prstGeom prst="rect">
            <a:avLst/>
          </a:prstGeom>
        </p:spPr>
        <p:txBody>
          <a:bodyPr spcFirstLastPara="1" wrap="square" lIns="93087" tIns="46531" rIns="93087" bIns="46531" anchor="b" anchorCtr="0">
            <a:noAutofit/>
          </a:bodyPr>
          <a:lstStyle/>
          <a:p>
            <a:pPr algn="r"/>
            <a:fld id="{00000000-1234-1234-1234-123412341234}" type="slidenum">
              <a:rPr lang="en-AU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3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image option 1">
  <p:cSld name="Title slide_image option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f87c8981e_1_176"/>
          <p:cNvSpPr txBox="1">
            <a:spLocks noGrp="1"/>
          </p:cNvSpPr>
          <p:nvPr>
            <p:ph type="body" idx="1"/>
          </p:nvPr>
        </p:nvSpPr>
        <p:spPr>
          <a:xfrm>
            <a:off x="379112" y="2765699"/>
            <a:ext cx="60123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ef87c8981e_1_176"/>
          <p:cNvSpPr txBox="1">
            <a:spLocks noGrp="1"/>
          </p:cNvSpPr>
          <p:nvPr>
            <p:ph type="body" idx="2"/>
          </p:nvPr>
        </p:nvSpPr>
        <p:spPr>
          <a:xfrm>
            <a:off x="370485" y="4463086"/>
            <a:ext cx="56493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gef87c8981e_1_176"/>
          <p:cNvSpPr txBox="1">
            <a:spLocks noGrp="1"/>
          </p:cNvSpPr>
          <p:nvPr>
            <p:ph type="body" idx="3"/>
          </p:nvPr>
        </p:nvSpPr>
        <p:spPr>
          <a:xfrm>
            <a:off x="378808" y="1959605"/>
            <a:ext cx="60126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CAB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006CA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ef87c8981e_1_176"/>
          <p:cNvSpPr txBox="1">
            <a:spLocks noGrp="1"/>
          </p:cNvSpPr>
          <p:nvPr>
            <p:ph type="body" idx="4"/>
          </p:nvPr>
        </p:nvSpPr>
        <p:spPr>
          <a:xfrm>
            <a:off x="370183" y="4872811"/>
            <a:ext cx="56496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gef87c8981e_1_176"/>
          <p:cNvSpPr/>
          <p:nvPr/>
        </p:nvSpPr>
        <p:spPr>
          <a:xfrm>
            <a:off x="5876925" y="-19050"/>
            <a:ext cx="6315075" cy="6886575"/>
          </a:xfrm>
          <a:custGeom>
            <a:avLst/>
            <a:gdLst/>
            <a:ahLst/>
            <a:cxnLst/>
            <a:rect l="l" t="t" r="r" b="b"/>
            <a:pathLst>
              <a:path w="6315075" h="6886575" extrusionOk="0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ef87c8981e_1_176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ef87c8981e_1_176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ef87c8981e_1_176"/>
          <p:cNvSpPr/>
          <p:nvPr/>
        </p:nvSpPr>
        <p:spPr>
          <a:xfrm>
            <a:off x="7600950" y="-9524"/>
            <a:ext cx="1485900" cy="6852142"/>
          </a:xfrm>
          <a:custGeom>
            <a:avLst/>
            <a:gdLst/>
            <a:ahLst/>
            <a:cxnLst/>
            <a:rect l="l" t="t" r="r" b="b"/>
            <a:pathLst>
              <a:path w="1485900" h="6886575" extrusionOk="0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ef87c8981e_1_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68" y="440724"/>
            <a:ext cx="2270107" cy="66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ef87c8981e_1_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931" y="405904"/>
            <a:ext cx="825238" cy="65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ef87c8981e_1_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634" y="5841384"/>
            <a:ext cx="3376308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ef87c8981e_1_176"/>
          <p:cNvSpPr txBox="1">
            <a:spLocks noGrp="1"/>
          </p:cNvSpPr>
          <p:nvPr>
            <p:ph type="body" idx="5"/>
          </p:nvPr>
        </p:nvSpPr>
        <p:spPr>
          <a:xfrm>
            <a:off x="456407" y="6474354"/>
            <a:ext cx="5649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image option 2">
  <p:cSld name="Title slide_image option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f87c8981e_1_189"/>
          <p:cNvSpPr txBox="1">
            <a:spLocks noGrp="1"/>
          </p:cNvSpPr>
          <p:nvPr>
            <p:ph type="body" idx="1"/>
          </p:nvPr>
        </p:nvSpPr>
        <p:spPr>
          <a:xfrm>
            <a:off x="379112" y="2765699"/>
            <a:ext cx="60123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ef87c8981e_1_189"/>
          <p:cNvSpPr txBox="1">
            <a:spLocks noGrp="1"/>
          </p:cNvSpPr>
          <p:nvPr>
            <p:ph type="body" idx="2"/>
          </p:nvPr>
        </p:nvSpPr>
        <p:spPr>
          <a:xfrm>
            <a:off x="370485" y="4463086"/>
            <a:ext cx="56493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gef87c8981e_1_189"/>
          <p:cNvSpPr txBox="1">
            <a:spLocks noGrp="1"/>
          </p:cNvSpPr>
          <p:nvPr>
            <p:ph type="body" idx="3"/>
          </p:nvPr>
        </p:nvSpPr>
        <p:spPr>
          <a:xfrm>
            <a:off x="378808" y="1959605"/>
            <a:ext cx="60126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CAB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006CA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gef87c8981e_1_189"/>
          <p:cNvSpPr txBox="1">
            <a:spLocks noGrp="1"/>
          </p:cNvSpPr>
          <p:nvPr>
            <p:ph type="body" idx="4"/>
          </p:nvPr>
        </p:nvSpPr>
        <p:spPr>
          <a:xfrm>
            <a:off x="370183" y="4872811"/>
            <a:ext cx="56496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gef87c8981e_1_189"/>
          <p:cNvSpPr/>
          <p:nvPr/>
        </p:nvSpPr>
        <p:spPr>
          <a:xfrm>
            <a:off x="5876925" y="-19050"/>
            <a:ext cx="6315075" cy="6886575"/>
          </a:xfrm>
          <a:custGeom>
            <a:avLst/>
            <a:gdLst/>
            <a:ahLst/>
            <a:cxnLst/>
            <a:rect l="l" t="t" r="r" b="b"/>
            <a:pathLst>
              <a:path w="6315075" h="6886575" extrusionOk="0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ef87c8981e_1_189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ef87c8981e_1_189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ef87c8981e_1_189"/>
          <p:cNvSpPr/>
          <p:nvPr/>
        </p:nvSpPr>
        <p:spPr>
          <a:xfrm>
            <a:off x="7605712" y="-19050"/>
            <a:ext cx="1485900" cy="6886575"/>
          </a:xfrm>
          <a:custGeom>
            <a:avLst/>
            <a:gdLst/>
            <a:ahLst/>
            <a:cxnLst/>
            <a:rect l="l" t="t" r="r" b="b"/>
            <a:pathLst>
              <a:path w="1485900" h="6886575" extrusionOk="0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ef87c8981e_1_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68" y="440724"/>
            <a:ext cx="2270107" cy="66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ef87c8981e_1_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931" y="405904"/>
            <a:ext cx="825238" cy="65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ef87c8981e_1_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634" y="5841384"/>
            <a:ext cx="3376308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ef87c8981e_1_189"/>
          <p:cNvSpPr txBox="1">
            <a:spLocks noGrp="1"/>
          </p:cNvSpPr>
          <p:nvPr>
            <p:ph type="body" idx="5"/>
          </p:nvPr>
        </p:nvSpPr>
        <p:spPr>
          <a:xfrm>
            <a:off x="456407" y="6474354"/>
            <a:ext cx="5649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image option 3">
  <p:cSld name="Title slide_image option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f87c8981e_1_202"/>
          <p:cNvSpPr txBox="1">
            <a:spLocks noGrp="1"/>
          </p:cNvSpPr>
          <p:nvPr>
            <p:ph type="body" idx="1"/>
          </p:nvPr>
        </p:nvSpPr>
        <p:spPr>
          <a:xfrm>
            <a:off x="379112" y="2765699"/>
            <a:ext cx="60123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gef87c8981e_1_202"/>
          <p:cNvSpPr txBox="1">
            <a:spLocks noGrp="1"/>
          </p:cNvSpPr>
          <p:nvPr>
            <p:ph type="body" idx="2"/>
          </p:nvPr>
        </p:nvSpPr>
        <p:spPr>
          <a:xfrm>
            <a:off x="370485" y="4463086"/>
            <a:ext cx="56493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gef87c8981e_1_202"/>
          <p:cNvSpPr txBox="1">
            <a:spLocks noGrp="1"/>
          </p:cNvSpPr>
          <p:nvPr>
            <p:ph type="body" idx="3"/>
          </p:nvPr>
        </p:nvSpPr>
        <p:spPr>
          <a:xfrm>
            <a:off x="378808" y="1959605"/>
            <a:ext cx="60126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CAB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006CA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gef87c8981e_1_202"/>
          <p:cNvSpPr txBox="1">
            <a:spLocks noGrp="1"/>
          </p:cNvSpPr>
          <p:nvPr>
            <p:ph type="body" idx="4"/>
          </p:nvPr>
        </p:nvSpPr>
        <p:spPr>
          <a:xfrm>
            <a:off x="370183" y="4872811"/>
            <a:ext cx="56496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gef87c8981e_1_202"/>
          <p:cNvSpPr/>
          <p:nvPr/>
        </p:nvSpPr>
        <p:spPr>
          <a:xfrm>
            <a:off x="5876925" y="-19050"/>
            <a:ext cx="6315075" cy="6886575"/>
          </a:xfrm>
          <a:custGeom>
            <a:avLst/>
            <a:gdLst/>
            <a:ahLst/>
            <a:cxnLst/>
            <a:rect l="l" t="t" r="r" b="b"/>
            <a:pathLst>
              <a:path w="6315075" h="6886575" extrusionOk="0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ef87c8981e_1_202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ef87c8981e_1_202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ef87c8981e_1_202"/>
          <p:cNvSpPr/>
          <p:nvPr/>
        </p:nvSpPr>
        <p:spPr>
          <a:xfrm>
            <a:off x="7605712" y="-19050"/>
            <a:ext cx="1485900" cy="6886575"/>
          </a:xfrm>
          <a:custGeom>
            <a:avLst/>
            <a:gdLst/>
            <a:ahLst/>
            <a:cxnLst/>
            <a:rect l="l" t="t" r="r" b="b"/>
            <a:pathLst>
              <a:path w="1485900" h="6886575" extrusionOk="0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ef87c8981e_1_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68" y="440724"/>
            <a:ext cx="2270107" cy="66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ef87c8981e_1_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931" y="405904"/>
            <a:ext cx="825238" cy="65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ef87c8981e_1_2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634" y="5841384"/>
            <a:ext cx="3376308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ef87c8981e_1_202"/>
          <p:cNvSpPr txBox="1">
            <a:spLocks noGrp="1"/>
          </p:cNvSpPr>
          <p:nvPr>
            <p:ph type="body" idx="5"/>
          </p:nvPr>
        </p:nvSpPr>
        <p:spPr>
          <a:xfrm>
            <a:off x="456407" y="6474354"/>
            <a:ext cx="5649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with image">
  <p:cSld name="Copy with imag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f87c8981e_1_215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ef87c8981e_1_215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ef87c8981e_1_215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ef87c8981e_1_215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ef87c8981e_1_215"/>
          <p:cNvSpPr/>
          <p:nvPr/>
        </p:nvSpPr>
        <p:spPr>
          <a:xfrm>
            <a:off x="8428264" y="0"/>
            <a:ext cx="3772445" cy="6853646"/>
          </a:xfrm>
          <a:custGeom>
            <a:avLst/>
            <a:gdLst/>
            <a:ahLst/>
            <a:cxnLst/>
            <a:rect l="l" t="t" r="r" b="b"/>
            <a:pathLst>
              <a:path w="3772445" h="6853646" extrusionOk="0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762000" ty="0" sx="80002" sy="80002" flip="none" algn="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ef87c8981e_1_215"/>
          <p:cNvSpPr/>
          <p:nvPr/>
        </p:nvSpPr>
        <p:spPr>
          <a:xfrm>
            <a:off x="9993085" y="9525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ef87c8981e_1_215"/>
          <p:cNvSpPr/>
          <p:nvPr/>
        </p:nvSpPr>
        <p:spPr>
          <a:xfrm>
            <a:off x="8420099" y="1"/>
            <a:ext cx="1571625" cy="6877050"/>
          </a:xfrm>
          <a:custGeom>
            <a:avLst/>
            <a:gdLst/>
            <a:ahLst/>
            <a:cxnLst/>
            <a:rect l="l" t="t" r="r" b="b"/>
            <a:pathLst>
              <a:path w="1571625" h="6877050" extrusionOk="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ef87c8981e_1_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ef87c8981e_1_215"/>
          <p:cNvSpPr txBox="1">
            <a:spLocks noGrp="1"/>
          </p:cNvSpPr>
          <p:nvPr>
            <p:ph type="body" idx="1"/>
          </p:nvPr>
        </p:nvSpPr>
        <p:spPr>
          <a:xfrm>
            <a:off x="306060" y="978761"/>
            <a:ext cx="74517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gef87c8981e_1_215"/>
          <p:cNvSpPr txBox="1">
            <a:spLocks noGrp="1"/>
          </p:cNvSpPr>
          <p:nvPr>
            <p:ph type="body" idx="2"/>
          </p:nvPr>
        </p:nvSpPr>
        <p:spPr>
          <a:xfrm>
            <a:off x="306060" y="326309"/>
            <a:ext cx="745200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gef87c8981e_1_215"/>
          <p:cNvSpPr txBox="1">
            <a:spLocks noGrp="1"/>
          </p:cNvSpPr>
          <p:nvPr>
            <p:ph type="body" idx="3"/>
          </p:nvPr>
        </p:nvSpPr>
        <p:spPr>
          <a:xfrm>
            <a:off x="306060" y="1729723"/>
            <a:ext cx="7451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gef87c8981e_1_215"/>
          <p:cNvSpPr txBox="1">
            <a:spLocks noGrp="1"/>
          </p:cNvSpPr>
          <p:nvPr>
            <p:ph type="body" idx="4"/>
          </p:nvPr>
        </p:nvSpPr>
        <p:spPr>
          <a:xfrm>
            <a:off x="300211" y="2097682"/>
            <a:ext cx="7451700" cy="1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gef87c8981e_1_215"/>
          <p:cNvSpPr txBox="1">
            <a:spLocks noGrp="1"/>
          </p:cNvSpPr>
          <p:nvPr>
            <p:ph type="body" idx="5"/>
          </p:nvPr>
        </p:nvSpPr>
        <p:spPr>
          <a:xfrm>
            <a:off x="300211" y="4111606"/>
            <a:ext cx="7451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gef87c8981e_1_215"/>
          <p:cNvSpPr txBox="1">
            <a:spLocks noGrp="1"/>
          </p:cNvSpPr>
          <p:nvPr>
            <p:ph type="body" idx="6"/>
          </p:nvPr>
        </p:nvSpPr>
        <p:spPr>
          <a:xfrm>
            <a:off x="294362" y="4513254"/>
            <a:ext cx="7451700" cy="1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with two images">
  <p:cSld name="Copy with two image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f87c8981e_1_230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ef87c8981e_1_230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ef87c8981e_1_230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ef87c8981e_1_230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ef87c8981e_1_230"/>
          <p:cNvSpPr/>
          <p:nvPr/>
        </p:nvSpPr>
        <p:spPr>
          <a:xfrm>
            <a:off x="7404235" y="2614613"/>
            <a:ext cx="4791005" cy="2827129"/>
          </a:xfrm>
          <a:custGeom>
            <a:avLst/>
            <a:gdLst/>
            <a:ahLst/>
            <a:cxnLst/>
            <a:rect l="l" t="t" r="r" b="b"/>
            <a:pathLst>
              <a:path w="3772445" h="6853646" extrusionOk="0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ef87c8981e_1_230"/>
          <p:cNvSpPr/>
          <p:nvPr/>
        </p:nvSpPr>
        <p:spPr>
          <a:xfrm>
            <a:off x="9381263" y="120368"/>
            <a:ext cx="123900" cy="535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ef87c8981e_1_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ef87c8981e_1_230"/>
          <p:cNvSpPr txBox="1">
            <a:spLocks noGrp="1"/>
          </p:cNvSpPr>
          <p:nvPr>
            <p:ph type="body" idx="1"/>
          </p:nvPr>
        </p:nvSpPr>
        <p:spPr>
          <a:xfrm>
            <a:off x="306060" y="1046138"/>
            <a:ext cx="74517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gef87c8981e_1_230"/>
          <p:cNvSpPr txBox="1">
            <a:spLocks noGrp="1"/>
          </p:cNvSpPr>
          <p:nvPr>
            <p:ph type="body" idx="2"/>
          </p:nvPr>
        </p:nvSpPr>
        <p:spPr>
          <a:xfrm>
            <a:off x="306060" y="359998"/>
            <a:ext cx="745200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gef87c8981e_1_230"/>
          <p:cNvSpPr txBox="1">
            <a:spLocks noGrp="1"/>
          </p:cNvSpPr>
          <p:nvPr>
            <p:ph type="body" idx="3"/>
          </p:nvPr>
        </p:nvSpPr>
        <p:spPr>
          <a:xfrm>
            <a:off x="306060" y="1763411"/>
            <a:ext cx="7451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gef87c8981e_1_230"/>
          <p:cNvSpPr txBox="1">
            <a:spLocks noGrp="1"/>
          </p:cNvSpPr>
          <p:nvPr>
            <p:ph type="body" idx="4"/>
          </p:nvPr>
        </p:nvSpPr>
        <p:spPr>
          <a:xfrm>
            <a:off x="300212" y="2131371"/>
            <a:ext cx="4352700" cy="3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gef87c8981e_1_230"/>
          <p:cNvSpPr/>
          <p:nvPr/>
        </p:nvSpPr>
        <p:spPr>
          <a:xfrm>
            <a:off x="7412713" y="2624137"/>
            <a:ext cx="1968460" cy="2836783"/>
          </a:xfrm>
          <a:custGeom>
            <a:avLst/>
            <a:gdLst/>
            <a:ahLst/>
            <a:cxnLst/>
            <a:rect l="l" t="t" r="r" b="b"/>
            <a:pathLst>
              <a:path w="1571625" h="6877050" extrusionOk="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ef87c8981e_1_230"/>
          <p:cNvSpPr/>
          <p:nvPr/>
        </p:nvSpPr>
        <p:spPr>
          <a:xfrm flipH="1">
            <a:off x="4815354" y="2614613"/>
            <a:ext cx="4455359" cy="2855686"/>
          </a:xfrm>
          <a:custGeom>
            <a:avLst/>
            <a:gdLst/>
            <a:ahLst/>
            <a:cxnLst/>
            <a:rect l="l" t="t" r="r" b="b"/>
            <a:pathLst>
              <a:path w="6275154" h="6922875" extrusionOk="0">
                <a:moveTo>
                  <a:pt x="2516135" y="0"/>
                </a:moveTo>
                <a:lnTo>
                  <a:pt x="2521759" y="69669"/>
                </a:lnTo>
                <a:lnTo>
                  <a:pt x="0" y="6922875"/>
                </a:lnTo>
                <a:lnTo>
                  <a:pt x="6266445" y="6844937"/>
                </a:lnTo>
                <a:lnTo>
                  <a:pt x="6275154" y="0"/>
                </a:lnTo>
                <a:lnTo>
                  <a:pt x="251613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ef87c8981e_1_230"/>
          <p:cNvSpPr/>
          <p:nvPr/>
        </p:nvSpPr>
        <p:spPr>
          <a:xfrm rot="-430698">
            <a:off x="7580195" y="2501193"/>
            <a:ext cx="1562632" cy="3090003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image">
  <p:cSld name="Full slide imag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f87c8981e_1_245"/>
          <p:cNvSpPr/>
          <p:nvPr/>
        </p:nvSpPr>
        <p:spPr>
          <a:xfrm>
            <a:off x="5876925" y="-19050"/>
            <a:ext cx="6315000" cy="689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ef87c8981e_1_245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ef87c8981e_1_245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ef87c8981e_1_245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ef87c8981e_1_245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ef87c8981e_1_2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ef87c8981e_1_245"/>
          <p:cNvSpPr/>
          <p:nvPr/>
        </p:nvSpPr>
        <p:spPr>
          <a:xfrm>
            <a:off x="219075" y="85725"/>
            <a:ext cx="2771700" cy="11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ef87c8981e_1_245"/>
          <p:cNvSpPr/>
          <p:nvPr/>
        </p:nvSpPr>
        <p:spPr>
          <a:xfrm flipH="1">
            <a:off x="-14667" y="-7280"/>
            <a:ext cx="12206667" cy="6870464"/>
          </a:xfrm>
          <a:custGeom>
            <a:avLst/>
            <a:gdLst/>
            <a:ahLst/>
            <a:cxnLst/>
            <a:rect l="l" t="t" r="r" b="b"/>
            <a:pathLst>
              <a:path w="8043932" h="6939863" extrusionOk="0">
                <a:moveTo>
                  <a:pt x="4284913" y="7359"/>
                </a:moveTo>
                <a:lnTo>
                  <a:pt x="6795" y="0"/>
                </a:lnTo>
                <a:lnTo>
                  <a:pt x="0" y="6939863"/>
                </a:lnTo>
                <a:lnTo>
                  <a:pt x="8035223" y="6938953"/>
                </a:lnTo>
                <a:lnTo>
                  <a:pt x="8043932" y="7359"/>
                </a:lnTo>
                <a:lnTo>
                  <a:pt x="4284913" y="735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0000" r="1000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ef87c8981e_1_245"/>
          <p:cNvSpPr/>
          <p:nvPr/>
        </p:nvSpPr>
        <p:spPr>
          <a:xfrm rot="-1154972">
            <a:off x="9300957" y="-745222"/>
            <a:ext cx="1563603" cy="8112761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ef87c8981e_1_245"/>
          <p:cNvSpPr/>
          <p:nvPr/>
        </p:nvSpPr>
        <p:spPr>
          <a:xfrm>
            <a:off x="8277224" y="-9525"/>
            <a:ext cx="3914775" cy="6858000"/>
          </a:xfrm>
          <a:custGeom>
            <a:avLst/>
            <a:gdLst/>
            <a:ahLst/>
            <a:cxnLst/>
            <a:rect l="l" t="t" r="r" b="b"/>
            <a:pathLst>
              <a:path w="3914775" h="6858000" extrusionOk="0">
                <a:moveTo>
                  <a:pt x="0" y="9525"/>
                </a:moveTo>
                <a:lnTo>
                  <a:pt x="3914775" y="0"/>
                </a:lnTo>
                <a:lnTo>
                  <a:pt x="3914775" y="6858000"/>
                </a:lnTo>
                <a:lnTo>
                  <a:pt x="3867150" y="6858000"/>
                </a:lnTo>
                <a:lnTo>
                  <a:pt x="0" y="9525"/>
                </a:lnTo>
                <a:close/>
              </a:path>
            </a:pathLst>
          </a:custGeom>
          <a:solidFill>
            <a:srgbClr val="006CAB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ef87c8981e_1_2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02326" y="6300135"/>
            <a:ext cx="1267288" cy="36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ef87c8981e_1_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0972" y="6300136"/>
            <a:ext cx="436349" cy="33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image with caption">
  <p:cSld name="Full slide image with ca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f87c8981e_1_258"/>
          <p:cNvSpPr/>
          <p:nvPr/>
        </p:nvSpPr>
        <p:spPr>
          <a:xfrm>
            <a:off x="5876925" y="-19050"/>
            <a:ext cx="6315000" cy="689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ef87c8981e_1_258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ef87c8981e_1_258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ef87c8981e_1_258"/>
          <p:cNvSpPr/>
          <p:nvPr/>
        </p:nvSpPr>
        <p:spPr>
          <a:xfrm>
            <a:off x="7491412" y="-28575"/>
            <a:ext cx="1562100" cy="688657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ef87c8981e_1_258"/>
          <p:cNvSpPr/>
          <p:nvPr/>
        </p:nvSpPr>
        <p:spPr>
          <a:xfrm>
            <a:off x="9091612" y="-19050"/>
            <a:ext cx="123900" cy="6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ef87c8981e_1_2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ef87c8981e_1_258"/>
          <p:cNvSpPr/>
          <p:nvPr/>
        </p:nvSpPr>
        <p:spPr>
          <a:xfrm>
            <a:off x="219075" y="85725"/>
            <a:ext cx="2771700" cy="11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ef87c8981e_1_258"/>
          <p:cNvSpPr/>
          <p:nvPr/>
        </p:nvSpPr>
        <p:spPr>
          <a:xfrm flipH="1">
            <a:off x="-14667" y="-7280"/>
            <a:ext cx="12206667" cy="6870464"/>
          </a:xfrm>
          <a:custGeom>
            <a:avLst/>
            <a:gdLst/>
            <a:ahLst/>
            <a:cxnLst/>
            <a:rect l="l" t="t" r="r" b="b"/>
            <a:pathLst>
              <a:path w="8043932" h="6939863" extrusionOk="0">
                <a:moveTo>
                  <a:pt x="4284913" y="7359"/>
                </a:moveTo>
                <a:lnTo>
                  <a:pt x="6795" y="0"/>
                </a:lnTo>
                <a:lnTo>
                  <a:pt x="0" y="6939863"/>
                </a:lnTo>
                <a:lnTo>
                  <a:pt x="8035223" y="6938953"/>
                </a:lnTo>
                <a:lnTo>
                  <a:pt x="8043932" y="7359"/>
                </a:lnTo>
                <a:lnTo>
                  <a:pt x="4284913" y="7359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-24997" sy="24997" flip="none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ef87c8981e_1_258"/>
          <p:cNvSpPr/>
          <p:nvPr/>
        </p:nvSpPr>
        <p:spPr>
          <a:xfrm rot="10800000" flipH="1">
            <a:off x="7529168" y="3166300"/>
            <a:ext cx="4678156" cy="3655675"/>
          </a:xfrm>
          <a:custGeom>
            <a:avLst/>
            <a:gdLst/>
            <a:ahLst/>
            <a:cxnLst/>
            <a:rect l="l" t="t" r="r" b="b"/>
            <a:pathLst>
              <a:path w="3914775" h="6930190" extrusionOk="0">
                <a:moveTo>
                  <a:pt x="0" y="9525"/>
                </a:moveTo>
                <a:lnTo>
                  <a:pt x="3914775" y="0"/>
                </a:lnTo>
                <a:lnTo>
                  <a:pt x="3914775" y="6858000"/>
                </a:lnTo>
                <a:lnTo>
                  <a:pt x="3906972" y="6930190"/>
                </a:lnTo>
                <a:lnTo>
                  <a:pt x="0" y="9525"/>
                </a:lnTo>
                <a:close/>
              </a:path>
            </a:pathLst>
          </a:custGeom>
          <a:solidFill>
            <a:srgbClr val="006CAB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ef87c8981e_1_258"/>
          <p:cNvSpPr/>
          <p:nvPr/>
        </p:nvSpPr>
        <p:spPr>
          <a:xfrm rot="3967483">
            <a:off x="9066602" y="2090983"/>
            <a:ext cx="1563076" cy="5857765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ef87c8981e_1_258"/>
          <p:cNvSpPr txBox="1">
            <a:spLocks noGrp="1"/>
          </p:cNvSpPr>
          <p:nvPr>
            <p:ph type="body" idx="1"/>
          </p:nvPr>
        </p:nvSpPr>
        <p:spPr>
          <a:xfrm>
            <a:off x="9629956" y="5278826"/>
            <a:ext cx="23097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1" name="Google Shape;201;gef87c8981e_1_2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503" y="6300136"/>
            <a:ext cx="1267288" cy="36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ef87c8981e_1_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3149" y="6300137"/>
            <a:ext cx="436349" cy="33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f87c8981e_1_136"/>
          <p:cNvSpPr txBox="1">
            <a:spLocks noGrp="1"/>
          </p:cNvSpPr>
          <p:nvPr>
            <p:ph type="body" idx="1"/>
          </p:nvPr>
        </p:nvSpPr>
        <p:spPr>
          <a:xfrm>
            <a:off x="379112" y="2765699"/>
            <a:ext cx="6012300" cy="67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b="1" dirty="0"/>
              <a:t>Reflections on “Digital by Default” Approaches to Tax Administration in Light of the COVID-19 Pandemic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gef87c8981e_1_136"/>
          <p:cNvSpPr txBox="1">
            <a:spLocks noGrp="1"/>
          </p:cNvSpPr>
          <p:nvPr>
            <p:ph type="body" idx="2"/>
          </p:nvPr>
        </p:nvSpPr>
        <p:spPr>
          <a:xfrm>
            <a:off x="370485" y="4463086"/>
            <a:ext cx="5649300" cy="40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ef87c8981e_1_136"/>
          <p:cNvSpPr txBox="1">
            <a:spLocks noGrp="1"/>
          </p:cNvSpPr>
          <p:nvPr>
            <p:ph type="body" idx="3"/>
          </p:nvPr>
        </p:nvSpPr>
        <p:spPr>
          <a:xfrm>
            <a:off x="378808" y="1959605"/>
            <a:ext cx="6012600" cy="118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dirty="0"/>
              <a:t>John Bevacqua</a:t>
            </a:r>
            <a:endParaRPr dirty="0"/>
          </a:p>
        </p:txBody>
      </p:sp>
      <p:sp>
        <p:nvSpPr>
          <p:cNvPr id="287" name="Google Shape;287;gef87c8981e_1_136"/>
          <p:cNvSpPr txBox="1">
            <a:spLocks noGrp="1"/>
          </p:cNvSpPr>
          <p:nvPr>
            <p:ph type="body" idx="4"/>
          </p:nvPr>
        </p:nvSpPr>
        <p:spPr>
          <a:xfrm>
            <a:off x="370183" y="4872811"/>
            <a:ext cx="5649600" cy="40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ef87c8981e_1_136"/>
          <p:cNvSpPr txBox="1">
            <a:spLocks noGrp="1"/>
          </p:cNvSpPr>
          <p:nvPr>
            <p:ph type="body" idx="5"/>
          </p:nvPr>
        </p:nvSpPr>
        <p:spPr>
          <a:xfrm>
            <a:off x="456407" y="6474354"/>
            <a:ext cx="5649900" cy="41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f87c8981e_1_163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16" name="Google Shape;316;gef87c8981e_1_163"/>
          <p:cNvSpPr txBox="1">
            <a:spLocks noGrp="1"/>
          </p:cNvSpPr>
          <p:nvPr>
            <p:ph type="body" idx="4"/>
          </p:nvPr>
        </p:nvSpPr>
        <p:spPr>
          <a:xfrm>
            <a:off x="543125" y="1481000"/>
            <a:ext cx="8116500" cy="451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AU" sz="3000" dirty="0"/>
              <a:t>1. 	Speed of transition will increase – tax 	authorities left behind will face criticism 	and scrutiny</a:t>
            </a:r>
          </a:p>
          <a:p>
            <a:pPr marL="0" lvl="0" indent="0">
              <a:spcBef>
                <a:spcPts val="0"/>
              </a:spcBef>
            </a:pPr>
            <a:r>
              <a:rPr lang="en-AU" sz="3000" dirty="0"/>
              <a:t>2. 	The economic case for transition will 	need to be revisited: investment in 	modernising technology and increasing 	digital communications… “is no longer a 	luxury; rather it is a required operational 	need.” Big spending on up-front costs of 	digital transition and building in excess 	capacity and fail-safes will be more 	acceptable… 	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82167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f87c8981e_1_163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16" name="Google Shape;316;gef87c8981e_1_163"/>
          <p:cNvSpPr txBox="1">
            <a:spLocks noGrp="1"/>
          </p:cNvSpPr>
          <p:nvPr>
            <p:ph type="body" idx="4"/>
          </p:nvPr>
        </p:nvSpPr>
        <p:spPr>
          <a:xfrm>
            <a:off x="543125" y="1481000"/>
            <a:ext cx="8116500" cy="451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AU" sz="3000" dirty="0"/>
              <a:t>Greater resistance to shedding of public service jobs to facilitate digital transition – “we will need big, and wise, government more than ever…”</a:t>
            </a:r>
          </a:p>
          <a:p>
            <a:pPr marL="514350" indent="-514350">
              <a:spcBef>
                <a:spcPts val="0"/>
              </a:spcBef>
              <a:buFont typeface="Arial"/>
              <a:buAutoNum type="arabicPeriod" startAt="3"/>
            </a:pPr>
            <a:r>
              <a:rPr lang="en-AU" sz="3000" dirty="0"/>
              <a:t>Reaffirmation of importance of retaining non-digital (human) interaction channels BUT perhaps NOT channels involving close physical proximity…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endParaRPr lang="en-AU" sz="3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87350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f87c8981e_1_169"/>
          <p:cNvSpPr txBox="1">
            <a:spLocks noGrp="1"/>
          </p:cNvSpPr>
          <p:nvPr>
            <p:ph type="body" idx="2"/>
          </p:nvPr>
        </p:nvSpPr>
        <p:spPr>
          <a:xfrm>
            <a:off x="848309" y="2612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/>
              <a:t>Thank You – Questions or Comments?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23" name="Google Shape;323;gef87c8981e_1_169"/>
          <p:cNvSpPr txBox="1">
            <a:spLocks noGrp="1"/>
          </p:cNvSpPr>
          <p:nvPr>
            <p:ph type="body" idx="4"/>
          </p:nvPr>
        </p:nvSpPr>
        <p:spPr>
          <a:xfrm>
            <a:off x="543125" y="1481000"/>
            <a:ext cx="8116500" cy="451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highlight>
                <a:srgbClr val="FFFFFF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71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f87c8981e_1_145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/>
              <a:t>My Research in Context …</a:t>
            </a:r>
            <a:endParaRPr dirty="0"/>
          </a:p>
        </p:txBody>
      </p:sp>
      <p:sp>
        <p:nvSpPr>
          <p:cNvPr id="295" name="Google Shape;295;gef87c8981e_1_145"/>
          <p:cNvSpPr txBox="1">
            <a:spLocks noGrp="1"/>
          </p:cNvSpPr>
          <p:nvPr>
            <p:ph type="body" idx="4"/>
          </p:nvPr>
        </p:nvSpPr>
        <p:spPr>
          <a:xfrm>
            <a:off x="543125" y="1063400"/>
            <a:ext cx="7735200" cy="312239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The race to digitalise tax administration continues apace.</a:t>
            </a:r>
          </a:p>
          <a:p>
            <a:pPr lvl="0" indent="-45720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Terminology varies but the common aim is for digital channels to be the primary form of interaction with taxpayers </a:t>
            </a:r>
          </a:p>
          <a:p>
            <a:pPr lvl="0" indent="-45720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The push is driven by e-government aspirations of greater governmental accountability, transparency and accessibility.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AU" sz="2800" dirty="0"/>
              <a:t>There have been some calls for caution among the general chorus of enthusiastic support (which has continued during the pandemic).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f87c8981e_1_145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/>
              <a:t>My Research in Context …</a:t>
            </a:r>
            <a:endParaRPr dirty="0"/>
          </a:p>
        </p:txBody>
      </p:sp>
      <p:sp>
        <p:nvSpPr>
          <p:cNvPr id="295" name="Google Shape;295;gef87c8981e_1_145"/>
          <p:cNvSpPr txBox="1">
            <a:spLocks noGrp="1"/>
          </p:cNvSpPr>
          <p:nvPr>
            <p:ph type="body" idx="4"/>
          </p:nvPr>
        </p:nvSpPr>
        <p:spPr>
          <a:xfrm>
            <a:off x="499730" y="1275907"/>
            <a:ext cx="7778519" cy="35478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buFont typeface="Arial" panose="020B0604020202020204" pitchFamily="34" charset="0"/>
              <a:buChar char="•"/>
            </a:pPr>
            <a:r>
              <a:rPr lang="en-AU" sz="2800" dirty="0"/>
              <a:t>However, COVID-19 has raised fundamental questions and uncertainties which remain largely unexplored. </a:t>
            </a:r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AU" sz="2800" dirty="0"/>
              <a:t>Using the lens of the Australian experience my paper identifies these fundamental questions and uncertainties.</a:t>
            </a:r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AU" sz="2800" dirty="0"/>
              <a:t>My analysis suggests existing commitments and approaches to digital by default interaction with taxpayers may need adjusting and re-examining to optimise them for a post-COVID world.</a:t>
            </a:r>
          </a:p>
        </p:txBody>
      </p:sp>
    </p:spTree>
    <p:extLst>
      <p:ext uri="{BB962C8B-B14F-4D97-AF65-F5344CB8AC3E}">
        <p14:creationId xmlns:p14="http://schemas.microsoft.com/office/powerpoint/2010/main" val="249409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f87c8981e_1_151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/>
              <a:t>Two Core Sources for Questions Raised by the Pandemic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02" name="Google Shape;302;gef87c8981e_1_151"/>
          <p:cNvSpPr txBox="1">
            <a:spLocks noGrp="1"/>
          </p:cNvSpPr>
          <p:nvPr>
            <p:ph type="body" idx="4"/>
          </p:nvPr>
        </p:nvSpPr>
        <p:spPr>
          <a:xfrm>
            <a:off x="543125" y="1480995"/>
            <a:ext cx="7735200" cy="44519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2925" lvl="0" indent="-514350">
              <a:buAutoNum type="arabicPeriod"/>
            </a:pPr>
            <a:r>
              <a:rPr lang="en-US" sz="2800" dirty="0"/>
              <a:t>The </a:t>
            </a:r>
            <a:r>
              <a:rPr lang="en-US" sz="2800" dirty="0" err="1"/>
              <a:t>behavioural</a:t>
            </a:r>
            <a:r>
              <a:rPr lang="en-US" sz="2800" dirty="0"/>
              <a:t> and attitudinal responses to interacting digitally with government bodies </a:t>
            </a:r>
            <a:r>
              <a:rPr lang="en-US" sz="2800" u="sng" dirty="0"/>
              <a:t>during</a:t>
            </a:r>
            <a:r>
              <a:rPr lang="en-US" sz="2800" dirty="0"/>
              <a:t> the pandemic.</a:t>
            </a:r>
          </a:p>
          <a:p>
            <a:pPr marL="542925" lvl="0" indent="-514350">
              <a:buAutoNum type="arabicPeriod"/>
            </a:pPr>
            <a:r>
              <a:rPr lang="en-US" sz="2800" dirty="0"/>
              <a:t>The potential </a:t>
            </a:r>
            <a:r>
              <a:rPr lang="en-US" sz="2800" u="sng" dirty="0"/>
              <a:t>enduring</a:t>
            </a:r>
            <a:r>
              <a:rPr lang="en-US" sz="2800" dirty="0"/>
              <a:t> changes in attitude toward digital interaction brought about by the pandemic.</a:t>
            </a:r>
            <a:endParaRPr lang="en-AU"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f87c8981e_1_157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2925" lvl="0" indent="-514350">
              <a:buAutoNum type="arabicPeriod"/>
            </a:pPr>
            <a:r>
              <a:rPr lang="en-US" sz="3600" dirty="0" err="1"/>
              <a:t>Behavioural</a:t>
            </a:r>
            <a:r>
              <a:rPr lang="en-US" sz="3600" dirty="0"/>
              <a:t> and attitudinal responses to digital interaction </a:t>
            </a:r>
            <a:r>
              <a:rPr lang="en-US" sz="3600" u="sng" dirty="0"/>
              <a:t>during</a:t>
            </a:r>
            <a:r>
              <a:rPr lang="en-US" sz="3600" dirty="0"/>
              <a:t> the pandemic.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09" name="Google Shape;309;gef87c8981e_1_157"/>
          <p:cNvSpPr txBox="1">
            <a:spLocks noGrp="1"/>
          </p:cNvSpPr>
          <p:nvPr>
            <p:ph type="body" idx="4"/>
          </p:nvPr>
        </p:nvSpPr>
        <p:spPr>
          <a:xfrm>
            <a:off x="543125" y="1480999"/>
            <a:ext cx="8116500" cy="46433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AU" sz="2600" dirty="0"/>
              <a:t>High Demand for digital services – some initial online system failures, BUT also unprecedented demand for traditional service channels. Possible implications: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AU" sz="2600" dirty="0"/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600" dirty="0"/>
              <a:t>The presumption that most will gravitate toward and prefer digital interaction may be overstated.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600" dirty="0"/>
              <a:t>The transition may be going too fast.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600" dirty="0"/>
              <a:t>There is a lack of confidence in digital avenues driven by previous experience and adverse media attention. 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600" dirty="0"/>
              <a:t>Distrust of digital channels is especially high where financial matters are concerned.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AU" sz="3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AU"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36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f87c8981e_1_157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2925" lvl="0" indent="-514350">
              <a:buAutoNum type="arabicPeriod"/>
            </a:pPr>
            <a:r>
              <a:rPr lang="en-US" sz="3600" dirty="0" err="1"/>
              <a:t>Behavioural</a:t>
            </a:r>
            <a:r>
              <a:rPr lang="en-US" sz="3600" dirty="0"/>
              <a:t> and attitudinal responses to digital interaction </a:t>
            </a:r>
            <a:r>
              <a:rPr lang="en-US" sz="3600" u="sng" dirty="0"/>
              <a:t>during</a:t>
            </a:r>
            <a:r>
              <a:rPr lang="en-US" sz="3600" dirty="0"/>
              <a:t> the pandemic.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09" name="Google Shape;309;gef87c8981e_1_157"/>
          <p:cNvSpPr txBox="1">
            <a:spLocks noGrp="1"/>
          </p:cNvSpPr>
          <p:nvPr>
            <p:ph type="body" idx="4"/>
          </p:nvPr>
        </p:nvSpPr>
        <p:spPr>
          <a:xfrm>
            <a:off x="543125" y="1480999"/>
            <a:ext cx="8116500" cy="46433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Does the high demand for non-traditional interaction channels simply affirm that timing, education and the avoidance of high profile system failures may be more critical to the success of a digital by default transition than anticipated?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AU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Or is the explanation simply pandemic-driven irrationality or fear?  If it is, building in sufficient spare capacity and backup failsafe mechanisms to prevent “ungraceful” failures may insulate against future panic-driven responses.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AU" sz="3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AU"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91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f87c8981e_1_169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" lvl="0" indent="0"/>
            <a:r>
              <a:rPr lang="en-US" sz="3600" dirty="0"/>
              <a:t>2. Potential </a:t>
            </a:r>
            <a:r>
              <a:rPr lang="en-US" sz="3600" u="sng" dirty="0"/>
              <a:t>enduring</a:t>
            </a:r>
            <a:r>
              <a:rPr lang="en-US" sz="3600" dirty="0"/>
              <a:t> changes in attitude toward digital interaction brought about by the pandemic.</a:t>
            </a:r>
            <a:endParaRPr lang="en-AU"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23" name="Google Shape;323;gef87c8981e_1_169"/>
          <p:cNvSpPr txBox="1">
            <a:spLocks noGrp="1"/>
          </p:cNvSpPr>
          <p:nvPr>
            <p:ph type="body" idx="4"/>
          </p:nvPr>
        </p:nvSpPr>
        <p:spPr>
          <a:xfrm>
            <a:off x="563525" y="2264734"/>
            <a:ext cx="8096099" cy="373336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highlight>
                  <a:srgbClr val="FFFFFF"/>
                </a:highlight>
              </a:rPr>
              <a:t>Will increased pandemic reliance on technology may accelerate acceptance and demand for digital interaction OR will people revert to their pre-pandemic preferences?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highlight>
                  <a:srgbClr val="FFFFFF"/>
                </a:highlight>
              </a:rPr>
              <a:t>Have the barriers of traditionalism, lack of trust, lack of interest and desire to invest in the technology and skill to interact digitally been broken down?</a:t>
            </a:r>
            <a:endParaRPr sz="32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f87c8981e_1_169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" lvl="0" indent="0"/>
            <a:r>
              <a:rPr lang="en-US" sz="3200" dirty="0"/>
              <a:t>2. Potential </a:t>
            </a:r>
            <a:r>
              <a:rPr lang="en-US" sz="3200" u="sng" dirty="0"/>
              <a:t>enduring</a:t>
            </a:r>
            <a:r>
              <a:rPr lang="en-US" sz="3200" dirty="0"/>
              <a:t> post-pandemic changes in attitude toward digital interaction.</a:t>
            </a:r>
            <a:endParaRPr lang="en-AU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23" name="Google Shape;323;gef87c8981e_1_169"/>
          <p:cNvSpPr txBox="1">
            <a:spLocks noGrp="1"/>
          </p:cNvSpPr>
          <p:nvPr>
            <p:ph type="body" idx="4"/>
          </p:nvPr>
        </p:nvSpPr>
        <p:spPr>
          <a:xfrm>
            <a:off x="584790" y="1562317"/>
            <a:ext cx="8096099" cy="373336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</a:pPr>
            <a:r>
              <a:rPr lang="en-AU" sz="2800" dirty="0">
                <a:highlight>
                  <a:srgbClr val="FFFFFF"/>
                </a:highlight>
              </a:rPr>
              <a:t>Possible influences on post-pandemic demand for digital by default interaction: 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highlight>
                  <a:srgbClr val="FFFFFF"/>
                </a:highlight>
              </a:rPr>
              <a:t>Increased fear and suspicion of human interaction may drive future demand for digital engagement channels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highlight>
                  <a:srgbClr val="FFFFFF"/>
                </a:highlight>
              </a:rPr>
              <a:t>Erosion of fear of invasions of privacy and acceptance of government intrusions – these intrusions may tend to persist…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highlight>
                  <a:srgbClr val="FFFFFF"/>
                </a:highlight>
              </a:rPr>
              <a:t>Improvements in digital literacy – possibly particularly pertinent in tax administration settings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2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2371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f87c8981e_1_163"/>
          <p:cNvSpPr txBox="1">
            <a:spLocks noGrp="1"/>
          </p:cNvSpPr>
          <p:nvPr>
            <p:ph type="body" idx="2"/>
          </p:nvPr>
        </p:nvSpPr>
        <p:spPr>
          <a:xfrm>
            <a:off x="306049" y="326300"/>
            <a:ext cx="7972200" cy="7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16" name="Google Shape;316;gef87c8981e_1_163"/>
          <p:cNvSpPr txBox="1">
            <a:spLocks noGrp="1"/>
          </p:cNvSpPr>
          <p:nvPr>
            <p:ph type="body" idx="4"/>
          </p:nvPr>
        </p:nvSpPr>
        <p:spPr>
          <a:xfrm>
            <a:off x="543125" y="1481000"/>
            <a:ext cx="8116500" cy="451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3000"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3000"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 dirty="0"/>
              <a:t>John’s Crystal Ball Predictions…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3908802732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dec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7C0DA2B2C6F4409B7A7BE51408BC67" ma:contentTypeVersion="12" ma:contentTypeDescription="Create a new document." ma:contentTypeScope="" ma:versionID="43367216a2ec37315e76c14324d4db1d">
  <xsd:schema xmlns:xsd="http://www.w3.org/2001/XMLSchema" xmlns:xs="http://www.w3.org/2001/XMLSchema" xmlns:p="http://schemas.microsoft.com/office/2006/metadata/properties" xmlns:ns2="8f27df3f-2386-4bb0-ba21-eeb37404bf5e" xmlns:ns3="38c7e0ae-360c-4df1-a7c8-7dee0aa4f55d" targetNamespace="http://schemas.microsoft.com/office/2006/metadata/properties" ma:root="true" ma:fieldsID="00c3d0bffa6e9177d534037465dc8697" ns2:_="" ns3:_="">
    <xsd:import namespace="8f27df3f-2386-4bb0-ba21-eeb37404bf5e"/>
    <xsd:import namespace="38c7e0ae-360c-4df1-a7c8-7dee0aa4f5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7df3f-2386-4bb0-ba21-eeb37404bf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7e0ae-360c-4df1-a7c8-7dee0aa4f55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78DE58-B025-4207-9021-1E55291A60E0}"/>
</file>

<file path=customXml/itemProps2.xml><?xml version="1.0" encoding="utf-8"?>
<ds:datastoreItem xmlns:ds="http://schemas.openxmlformats.org/officeDocument/2006/customXml" ds:itemID="{FEF1599E-C14E-4838-9C3E-60BDF596A16D}">
  <ds:schemaRefs>
    <ds:schemaRef ds:uri="http://schemas.microsoft.com/office/2006/documentManagement/types"/>
    <ds:schemaRef ds:uri="http://schemas.microsoft.com/office/infopath/2007/PartnerControls"/>
    <ds:schemaRef ds:uri="c07ed070-c9cc-4df8-b635-5701aa9f7c6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3ED40E-27B2-4DEE-8D39-22AE029EFE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12066</TotalTime>
  <Words>661</Words>
  <Application>Microsoft Office PowerPoint</Application>
  <PresentationFormat>Widescreen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 Narrow</vt:lpstr>
      <vt:lpstr>Arial</vt:lpstr>
      <vt:lpstr>Colour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Bevacqua</dc:creator>
  <cp:lastModifiedBy>Spalding, Helen</cp:lastModifiedBy>
  <cp:revision>13</cp:revision>
  <cp:lastPrinted>2021-11-21T02:32:27Z</cp:lastPrinted>
  <dcterms:modified xsi:type="dcterms:W3CDTF">2021-11-22T08:29:07Z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0x010100897C0DA2B2C6F4409B7A7BE51408BC67</vt:lpwstr>
  </property>
</Properties>
</file>